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5" r:id="rId4"/>
  </p:sldMasterIdLst>
  <p:notesMasterIdLst>
    <p:notesMasterId r:id="rId12"/>
  </p:notesMasterIdLst>
  <p:handoutMasterIdLst>
    <p:handoutMasterId r:id="rId13"/>
  </p:handoutMasterIdLst>
  <p:sldIdLst>
    <p:sldId id="256" r:id="rId5"/>
    <p:sldId id="257" r:id="rId6"/>
    <p:sldId id="284" r:id="rId7"/>
    <p:sldId id="285" r:id="rId8"/>
    <p:sldId id="286" r:id="rId9"/>
    <p:sldId id="287" r:id="rId10"/>
    <p:sldId id="288" r:id="rId11"/>
  </p:sldIdLst>
  <p:sldSz cx="12192000" cy="6858000"/>
  <p:notesSz cx="9388475" cy="7102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98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F44309-88C2-49D5-832B-8EA5693D87EF}" v="62" dt="2024-05-15T18:18:13.7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0655" autoAdjust="0"/>
  </p:normalViewPr>
  <p:slideViewPr>
    <p:cSldViewPr snapToGrid="0">
      <p:cViewPr varScale="1">
        <p:scale>
          <a:sx n="94" d="100"/>
          <a:sy n="94" d="100"/>
        </p:scale>
        <p:origin x="504" y="90"/>
      </p:cViewPr>
      <p:guideLst/>
    </p:cSldViewPr>
  </p:slideViewPr>
  <p:outlineViewPr>
    <p:cViewPr>
      <p:scale>
        <a:sx n="33" d="100"/>
        <a:sy n="33" d="100"/>
      </p:scale>
      <p:origin x="0" y="-28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3403" y="29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DE29AE-B19A-4744-9045-4B39DB74C1A3}" type="doc">
      <dgm:prSet loTypeId="urn:microsoft.com/office/officeart/2005/8/layout/venn1" loCatId="relationship" qsTypeId="urn:microsoft.com/office/officeart/2005/8/quickstyle/simple2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616A52B0-7C6E-418B-9512-A72941E63844}">
      <dgm:prSet/>
      <dgm:spPr/>
      <dgm:t>
        <a:bodyPr/>
        <a:lstStyle/>
        <a:p>
          <a:r>
            <a:rPr lang="en-US" baseline="0" dirty="0"/>
            <a:t>Solar Proposal</a:t>
          </a:r>
          <a:br>
            <a:rPr lang="en-US" baseline="0" dirty="0"/>
          </a:br>
          <a:r>
            <a:rPr lang="en-US" baseline="0" dirty="0"/>
            <a:t>April 23, 2024</a:t>
          </a:r>
          <a:endParaRPr lang="en-US" dirty="0"/>
        </a:p>
      </dgm:t>
    </dgm:pt>
    <dgm:pt modelId="{DD93C13F-D988-47A9-8937-A08EA070A2E8}" type="parTrans" cxnId="{58A28B1E-541E-402C-842E-3EC0C6F358E1}">
      <dgm:prSet/>
      <dgm:spPr/>
      <dgm:t>
        <a:bodyPr/>
        <a:lstStyle/>
        <a:p>
          <a:endParaRPr lang="en-US"/>
        </a:p>
      </dgm:t>
    </dgm:pt>
    <dgm:pt modelId="{802518BE-A86B-471A-9239-240717615249}" type="sibTrans" cxnId="{58A28B1E-541E-402C-842E-3EC0C6F358E1}">
      <dgm:prSet/>
      <dgm:spPr/>
      <dgm:t>
        <a:bodyPr/>
        <a:lstStyle/>
        <a:p>
          <a:endParaRPr lang="en-US"/>
        </a:p>
      </dgm:t>
    </dgm:pt>
    <dgm:pt modelId="{F7108BA8-1EC8-4293-910C-0802BA231C38}" type="pres">
      <dgm:prSet presAssocID="{4ADE29AE-B19A-4744-9045-4B39DB74C1A3}" presName="compositeShape" presStyleCnt="0">
        <dgm:presLayoutVars>
          <dgm:chMax val="7"/>
          <dgm:dir/>
          <dgm:resizeHandles val="exact"/>
        </dgm:presLayoutVars>
      </dgm:prSet>
      <dgm:spPr/>
    </dgm:pt>
    <dgm:pt modelId="{B5F05423-BB5A-49D8-BD31-B3DA430C2130}" type="pres">
      <dgm:prSet presAssocID="{616A52B0-7C6E-418B-9512-A72941E63844}" presName="circ1TxSh" presStyleLbl="vennNode1" presStyleIdx="0" presStyleCnt="1"/>
      <dgm:spPr/>
    </dgm:pt>
  </dgm:ptLst>
  <dgm:cxnLst>
    <dgm:cxn modelId="{5E670309-EC7B-4CDD-A35B-0AECABFEF1BA}" type="presOf" srcId="{616A52B0-7C6E-418B-9512-A72941E63844}" destId="{B5F05423-BB5A-49D8-BD31-B3DA430C2130}" srcOrd="0" destOrd="0" presId="urn:microsoft.com/office/officeart/2005/8/layout/venn1"/>
    <dgm:cxn modelId="{58A28B1E-541E-402C-842E-3EC0C6F358E1}" srcId="{4ADE29AE-B19A-4744-9045-4B39DB74C1A3}" destId="{616A52B0-7C6E-418B-9512-A72941E63844}" srcOrd="0" destOrd="0" parTransId="{DD93C13F-D988-47A9-8937-A08EA070A2E8}" sibTransId="{802518BE-A86B-471A-9239-240717615249}"/>
    <dgm:cxn modelId="{3F03E9FA-1F54-4FCE-B1FD-B530E4718A03}" type="presOf" srcId="{4ADE29AE-B19A-4744-9045-4B39DB74C1A3}" destId="{F7108BA8-1EC8-4293-910C-0802BA231C38}" srcOrd="0" destOrd="0" presId="urn:microsoft.com/office/officeart/2005/8/layout/venn1"/>
    <dgm:cxn modelId="{E0A57202-A8F0-4980-BB12-E9C6411804C6}" type="presParOf" srcId="{F7108BA8-1EC8-4293-910C-0802BA231C38}" destId="{B5F05423-BB5A-49D8-BD31-B3DA430C2130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F05423-BB5A-49D8-BD31-B3DA430C2130}">
      <dsp:nvSpPr>
        <dsp:cNvPr id="0" name=""/>
        <dsp:cNvSpPr/>
      </dsp:nvSpPr>
      <dsp:spPr>
        <a:xfrm>
          <a:off x="1739900" y="0"/>
          <a:ext cx="3793067" cy="3793067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baseline="0" dirty="0"/>
            <a:t>Solar Proposal</a:t>
          </a:r>
          <a:br>
            <a:rPr lang="en-US" sz="4800" kern="1200" baseline="0" dirty="0"/>
          </a:br>
          <a:r>
            <a:rPr lang="en-US" sz="4800" kern="1200" baseline="0" dirty="0"/>
            <a:t>April 23, 2024</a:t>
          </a:r>
          <a:endParaRPr lang="en-US" sz="4800" kern="1200" dirty="0"/>
        </a:p>
      </dsp:txBody>
      <dsp:txXfrm>
        <a:off x="2295382" y="555482"/>
        <a:ext cx="2682103" cy="26821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7F456E-01A6-4013-ACA5-F5492591A2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4983A3-9B9B-4D61-97C9-B9E239A315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317964" y="0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B56F32FC-4BD9-442A-A8C6-51598C909FE3}" type="datetimeFigureOut">
              <a:rPr lang="en-US" smtClean="0"/>
              <a:t>5/15/2024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EABE74-7A97-4D17-8390-42ADD25C33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2C1DBD-1052-425E-BF3C-983304BED5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317964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28EEFA9E-C190-4F5C-8394-BD5F1CD55C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801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17964" y="0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056371FA-A98D-41E8-93F4-09945841298A}" type="datetimeFigureOut">
              <a:rPr lang="en-US" smtClean="0"/>
              <a:t>5/15/2024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63813" y="887413"/>
            <a:ext cx="4260850" cy="239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17964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22289C57-55D7-40A4-A101-E74FAC7A09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90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128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438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62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90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31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09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75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85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17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81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95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41918" y="3329790"/>
            <a:ext cx="4941771" cy="3200400"/>
          </a:xfrm>
        </p:spPr>
        <p:txBody>
          <a:bodyPr anchor="ctr">
            <a:noAutofit/>
          </a:bodyPr>
          <a:lstStyle>
            <a:lvl1pPr algn="l">
              <a:defRPr sz="3600" spc="150" baseline="0"/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25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487018"/>
            <a:ext cx="4179570" cy="3377354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A96E214-6A61-C8A7-B1DB-C8C260C13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557818" cy="6858000"/>
            <a:chOff x="0" y="0"/>
            <a:chExt cx="4762501" cy="5186363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A18BC1BC-99D6-D9F4-19F9-AAE722E2AE61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0" y="876300"/>
              <a:ext cx="4762500" cy="16287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816F797-248B-2C75-29B9-DB65A809D47B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2638425" y="0"/>
              <a:ext cx="2124076" cy="51863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8250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46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487680"/>
            <a:ext cx="4179570" cy="3376691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D8E94DD-0F7B-3F92-58EA-5F06D557B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990667" y="0"/>
            <a:ext cx="1126278" cy="251229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19F5397-34DB-BC88-ADF5-AA470A06FE5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5080"/>
            <a:ext cx="6576291" cy="6872605"/>
          </a:xfrm>
          <a:custGeom>
            <a:avLst/>
            <a:gdLst>
              <a:gd name="connsiteX0" fmla="*/ 0 w 6576291"/>
              <a:gd name="connsiteY0" fmla="*/ 0 h 6867525"/>
              <a:gd name="connsiteX1" fmla="*/ 6576291 w 6576291"/>
              <a:gd name="connsiteY1" fmla="*/ 0 h 6867525"/>
              <a:gd name="connsiteX2" fmla="*/ 6576291 w 6576291"/>
              <a:gd name="connsiteY2" fmla="*/ 6867525 h 6867525"/>
              <a:gd name="connsiteX3" fmla="*/ 0 w 6576291"/>
              <a:gd name="connsiteY3" fmla="*/ 6867525 h 6867525"/>
              <a:gd name="connsiteX4" fmla="*/ 0 w 6576291"/>
              <a:gd name="connsiteY4" fmla="*/ 0 h 6867525"/>
              <a:gd name="connsiteX0" fmla="*/ 0 w 6576291"/>
              <a:gd name="connsiteY0" fmla="*/ 5080 h 6872605"/>
              <a:gd name="connsiteX1" fmla="*/ 3604491 w 6576291"/>
              <a:gd name="connsiteY1" fmla="*/ 0 h 6872605"/>
              <a:gd name="connsiteX2" fmla="*/ 6576291 w 6576291"/>
              <a:gd name="connsiteY2" fmla="*/ 6872605 h 6872605"/>
              <a:gd name="connsiteX3" fmla="*/ 0 w 6576291"/>
              <a:gd name="connsiteY3" fmla="*/ 6872605 h 6872605"/>
              <a:gd name="connsiteX4" fmla="*/ 0 w 6576291"/>
              <a:gd name="connsiteY4" fmla="*/ 5080 h 6872605"/>
              <a:gd name="connsiteX0" fmla="*/ 0 w 6576291"/>
              <a:gd name="connsiteY0" fmla="*/ 0 h 6867525"/>
              <a:gd name="connsiteX1" fmla="*/ 3624811 w 6576291"/>
              <a:gd name="connsiteY1" fmla="*/ 10160 h 6867525"/>
              <a:gd name="connsiteX2" fmla="*/ 6576291 w 6576291"/>
              <a:gd name="connsiteY2" fmla="*/ 6867525 h 6867525"/>
              <a:gd name="connsiteX3" fmla="*/ 0 w 6576291"/>
              <a:gd name="connsiteY3" fmla="*/ 6867525 h 6867525"/>
              <a:gd name="connsiteX4" fmla="*/ 0 w 6576291"/>
              <a:gd name="connsiteY4" fmla="*/ 0 h 6867525"/>
              <a:gd name="connsiteX0" fmla="*/ 0 w 6576291"/>
              <a:gd name="connsiteY0" fmla="*/ 5080 h 6872605"/>
              <a:gd name="connsiteX1" fmla="*/ 3629891 w 6576291"/>
              <a:gd name="connsiteY1" fmla="*/ 0 h 6872605"/>
              <a:gd name="connsiteX2" fmla="*/ 6576291 w 6576291"/>
              <a:gd name="connsiteY2" fmla="*/ 6872605 h 6872605"/>
              <a:gd name="connsiteX3" fmla="*/ 0 w 6576291"/>
              <a:gd name="connsiteY3" fmla="*/ 6872605 h 6872605"/>
              <a:gd name="connsiteX4" fmla="*/ 0 w 6576291"/>
              <a:gd name="connsiteY4" fmla="*/ 5080 h 6872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6291" h="6872605">
                <a:moveTo>
                  <a:pt x="0" y="5080"/>
                </a:moveTo>
                <a:lnTo>
                  <a:pt x="3629891" y="0"/>
                </a:lnTo>
                <a:lnTo>
                  <a:pt x="6576291" y="6872605"/>
                </a:lnTo>
                <a:lnTo>
                  <a:pt x="0" y="6872605"/>
                </a:lnTo>
                <a:lnTo>
                  <a:pt x="0" y="5080"/>
                </a:lnTo>
                <a:close/>
              </a:path>
            </a:pathLst>
          </a:custGeom>
        </p:spPr>
        <p:txBody>
          <a:bodyPr lIns="182880" tIns="182880" bIns="9144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01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2318" y="268360"/>
            <a:ext cx="7288282" cy="2121177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EAC9D25F-5B3D-F5B2-5D02-C6BC6AA8987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322388" y="2763078"/>
            <a:ext cx="7288212" cy="340705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1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8E16CF1-2502-F2F0-2C27-2DD797903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096374" y="-25401"/>
            <a:ext cx="3095625" cy="6883401"/>
            <a:chOff x="9096375" y="-25401"/>
            <a:chExt cx="3095625" cy="6883401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322A6FB-333C-65AE-23D8-08BCEA174D43}"/>
                </a:ext>
              </a:extLst>
            </p:cNvPr>
            <p:cNvCxnSpPr/>
            <p:nvPr userDrawn="1"/>
          </p:nvCxnSpPr>
          <p:spPr>
            <a:xfrm>
              <a:off x="9096375" y="1497012"/>
              <a:ext cx="30956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62BB247-4598-A983-DEBF-6F042C1DB0BC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9381744" y="-25401"/>
              <a:ext cx="2810256" cy="68834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4E84FEE-D475-A71D-7996-5925602EC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-1" y="-25403"/>
            <a:ext cx="1210573" cy="20481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7459776D-4049-CB00-C321-0627C169B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335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DE114AF-34C6-A062-7340-858BC27DA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735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955F7B05-9431-1FBA-415D-6CF2DF562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093633" cy="39123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568961"/>
            <a:ext cx="8420100" cy="1780860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97255"/>
            <a:ext cx="3924300" cy="464499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7FF22E3-5928-787E-B062-FA18127D3BD9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2933700" y="3251596"/>
            <a:ext cx="3943627" cy="3234264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97255"/>
            <a:ext cx="3943627" cy="464499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178E4D0B-96F1-45F3-6B2A-5FA31A37257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410173" y="3251595"/>
            <a:ext cx="3943627" cy="3234264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F41582C-9AD2-F126-40F3-D43E77D15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6926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41F76B1-7BEF-7A88-1394-1164BFF08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1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20" y="558801"/>
            <a:ext cx="9953308" cy="1780860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A217F83-0BDB-C70B-29FE-2651DE1915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429817" y="0"/>
            <a:ext cx="7762183" cy="2754814"/>
            <a:chOff x="7334250" y="0"/>
            <a:chExt cx="4857750" cy="1724025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0C62368-3F79-C078-7086-B23D2F5A09F8}"/>
                </a:ext>
              </a:extLst>
            </p:cNvPr>
            <p:cNvCxnSpPr/>
            <p:nvPr userDrawn="1"/>
          </p:nvCxnSpPr>
          <p:spPr>
            <a:xfrm flipH="1" flipV="1">
              <a:off x="7334250" y="0"/>
              <a:ext cx="485775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09BDD71-BF2E-BDB0-A625-D8371AEA1CA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87150" y="0"/>
              <a:ext cx="704850" cy="17240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83354B96-CD25-BE1C-8CA2-3825F820B75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41120" y="2960877"/>
            <a:ext cx="2722880" cy="35128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CDD81865-54C7-7674-4B2E-041D05C1D14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341120" y="3392035"/>
            <a:ext cx="2722880" cy="2907164"/>
          </a:xfrm>
        </p:spPr>
        <p:txBody>
          <a:bodyPr tIns="0">
            <a:normAutofit/>
          </a:bodyPr>
          <a:lstStyle>
            <a:lvl1pPr marL="283464" indent="-283464">
              <a:lnSpc>
                <a:spcPct val="100000"/>
              </a:lnSpc>
              <a:buFont typeface="+mj-lt"/>
              <a:buAutoNum type="arabicPeriod"/>
              <a:defRPr sz="1800" b="0" spc="50" baseline="0"/>
            </a:lvl1pPr>
            <a:lvl2pPr marL="566928" indent="-342900">
              <a:lnSpc>
                <a:spcPct val="100000"/>
              </a:lnSpc>
              <a:spcBef>
                <a:spcPts val="1000"/>
              </a:spcBef>
              <a:buFont typeface="+mj-lt"/>
              <a:buAutoNum type="alphaLcPeriod"/>
              <a:defRPr sz="1800" spc="50" baseline="0"/>
            </a:lvl2pPr>
            <a:lvl3pPr marL="850392" indent="-342900">
              <a:lnSpc>
                <a:spcPct val="100000"/>
              </a:lnSpc>
              <a:spcBef>
                <a:spcPts val="1000"/>
              </a:spcBef>
              <a:buFont typeface="+mj-lt"/>
              <a:buAutoNum type="arabicParenR"/>
              <a:defRPr sz="1800" spc="50" baseline="0"/>
            </a:lvl3pPr>
            <a:lvl4pPr marL="1042416" indent="-342900">
              <a:lnSpc>
                <a:spcPct val="100000"/>
              </a:lnSpc>
              <a:spcBef>
                <a:spcPts val="1000"/>
              </a:spcBef>
              <a:buFont typeface="+mj-lt"/>
              <a:buAutoNum type="alphaLcParenR"/>
              <a:defRPr sz="1800" spc="50" baseline="0"/>
            </a:lvl4pPr>
            <a:lvl5pPr marL="1074420" indent="-400050">
              <a:lnSpc>
                <a:spcPct val="100000"/>
              </a:lnSpc>
              <a:spcBef>
                <a:spcPts val="1000"/>
              </a:spcBef>
              <a:buFont typeface="+mj-lt"/>
              <a:buAutoNum type="romanLcPeriod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6F39BA57-7F1C-623F-BC7F-B689C5AC33E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754881" y="2960877"/>
            <a:ext cx="5516880" cy="35128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94BF07A4-5A33-0B3C-A378-AB2435F1D5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754881" y="3324859"/>
            <a:ext cx="5506720" cy="3031489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63DC63A6-41FE-6C2D-9A53-0AE4A6DBF3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3335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0B5130EC-B05B-5489-FBEC-DBEB6D1E737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08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2CC92D-F90A-CB67-4860-D6939AC29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094182" y="0"/>
            <a:ext cx="1745673" cy="38977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4" y="1671639"/>
            <a:ext cx="5884027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C376638-5C5B-8E5B-0C26-8F63B98EA4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8230" y="-9144"/>
            <a:ext cx="5481955" cy="6876288"/>
          </a:xfrm>
          <a:custGeom>
            <a:avLst/>
            <a:gdLst>
              <a:gd name="connsiteX0" fmla="*/ 0 w 5476875"/>
              <a:gd name="connsiteY0" fmla="*/ 0 h 6858000"/>
              <a:gd name="connsiteX1" fmla="*/ 5476875 w 5476875"/>
              <a:gd name="connsiteY1" fmla="*/ 0 h 6858000"/>
              <a:gd name="connsiteX2" fmla="*/ 5476875 w 5476875"/>
              <a:gd name="connsiteY2" fmla="*/ 6858000 h 6858000"/>
              <a:gd name="connsiteX3" fmla="*/ 0 w 5476875"/>
              <a:gd name="connsiteY3" fmla="*/ 6858000 h 6858000"/>
              <a:gd name="connsiteX4" fmla="*/ 0 w 5476875"/>
              <a:gd name="connsiteY4" fmla="*/ 0 h 6858000"/>
              <a:gd name="connsiteX0" fmla="*/ 0 w 5476875"/>
              <a:gd name="connsiteY0" fmla="*/ 0 h 6858000"/>
              <a:gd name="connsiteX1" fmla="*/ 2520315 w 5476875"/>
              <a:gd name="connsiteY1" fmla="*/ 0 h 6858000"/>
              <a:gd name="connsiteX2" fmla="*/ 5476875 w 5476875"/>
              <a:gd name="connsiteY2" fmla="*/ 6858000 h 6858000"/>
              <a:gd name="connsiteX3" fmla="*/ 0 w 5476875"/>
              <a:gd name="connsiteY3" fmla="*/ 6858000 h 6858000"/>
              <a:gd name="connsiteX4" fmla="*/ 0 w 5476875"/>
              <a:gd name="connsiteY4" fmla="*/ 0 h 6858000"/>
              <a:gd name="connsiteX0" fmla="*/ 5080 w 5481955"/>
              <a:gd name="connsiteY0" fmla="*/ 0 h 6858000"/>
              <a:gd name="connsiteX1" fmla="*/ 2525395 w 5481955"/>
              <a:gd name="connsiteY1" fmla="*/ 0 h 6858000"/>
              <a:gd name="connsiteX2" fmla="*/ 5481955 w 5481955"/>
              <a:gd name="connsiteY2" fmla="*/ 6858000 h 6858000"/>
              <a:gd name="connsiteX3" fmla="*/ 5080 w 5481955"/>
              <a:gd name="connsiteY3" fmla="*/ 6858000 h 6858000"/>
              <a:gd name="connsiteX4" fmla="*/ 0 w 5481955"/>
              <a:gd name="connsiteY4" fmla="*/ 4805680 h 6858000"/>
              <a:gd name="connsiteX5" fmla="*/ 5080 w 5481955"/>
              <a:gd name="connsiteY5" fmla="*/ 0 h 685800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80568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80568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80568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75996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759960 h 6863080"/>
              <a:gd name="connsiteX5" fmla="*/ 5080 w 5481955"/>
              <a:gd name="connsiteY5" fmla="*/ 0 h 686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81955" h="6863080">
                <a:moveTo>
                  <a:pt x="5080" y="0"/>
                </a:moveTo>
                <a:lnTo>
                  <a:pt x="2525395" y="0"/>
                </a:lnTo>
                <a:lnTo>
                  <a:pt x="5481955" y="6858000"/>
                </a:lnTo>
                <a:lnTo>
                  <a:pt x="899160" y="6863080"/>
                </a:lnTo>
                <a:cubicBezTo>
                  <a:pt x="506307" y="5933440"/>
                  <a:pt x="413173" y="5720080"/>
                  <a:pt x="0" y="4759960"/>
                </a:cubicBezTo>
                <a:cubicBezTo>
                  <a:pt x="1693" y="3158067"/>
                  <a:pt x="3387" y="1601893"/>
                  <a:pt x="5080" y="0"/>
                </a:cubicBezTo>
                <a:close/>
              </a:path>
            </a:pathLst>
          </a:custGeom>
        </p:spPr>
        <p:txBody>
          <a:bodyPr lIns="274320" tIns="91440" bIns="9144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4569D00-2037-2A8D-943B-22FAC1C0B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55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5967A9D-0B53-4F3F-0872-495C23A33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43B0E9A-A777-8745-6A36-0A79CB5E036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5453725" y="3660774"/>
            <a:ext cx="5907176" cy="2536826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5214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778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895350"/>
            <a:ext cx="3247662" cy="1917700"/>
          </a:xfrm>
        </p:spPr>
        <p:txBody>
          <a:bodyPr>
            <a:normAutofit/>
          </a:bodyPr>
          <a:lstStyle>
            <a:lvl1pPr algn="l">
              <a:defRPr lang="en-US" sz="24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A14C3057-3BCC-F9A2-98D8-17DDB36F1823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38200" y="2813049"/>
            <a:ext cx="3247662" cy="3238499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5214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216396" y="895927"/>
            <a:ext cx="7137404" cy="511588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F91997C-538B-C8B9-14D7-31A1932F6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1615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F777EF4-982E-9337-7E82-31DC723C1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34303BA-AFB6-0E22-486F-785994E3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327564" cy="1505528"/>
            <a:chOff x="0" y="0"/>
            <a:chExt cx="2238376" cy="310515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66E3A08-02EB-7B54-5089-E7A7F19FD725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1238250" cy="310515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14F9BE5-00B2-ADDF-771C-AB098B36C820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2238376" cy="2476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28081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37192"/>
            <a:ext cx="5655197" cy="1997867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2705177"/>
            <a:ext cx="5733772" cy="448990"/>
          </a:xfrm>
        </p:spPr>
        <p:txBody>
          <a:bodyPr anchor="ctr">
            <a:no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199" y="3154166"/>
            <a:ext cx="5733773" cy="3032733"/>
          </a:xfr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1pPr>
            <a:lvl2pPr marL="7429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887108" y="2705177"/>
            <a:ext cx="3943627" cy="448989"/>
          </a:xfrm>
        </p:spPr>
        <p:txBody>
          <a:bodyPr anchor="ctr">
            <a:no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120DFF5-B64A-9744-4500-1D7BBA19BF1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887107" y="3164867"/>
            <a:ext cx="3943627" cy="3032733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5214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3986" y="6356350"/>
            <a:ext cx="4114800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E0588715-35AD-8BE1-A5FC-E28BDD385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645" t="319" r="28732" b="73496"/>
          <a:stretch/>
        </p:blipFill>
        <p:spPr>
          <a:xfrm rot="10800000" flipH="1">
            <a:off x="6308436" y="-11"/>
            <a:ext cx="5883564" cy="236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5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44E9C70-0200-3C21-7766-CB9EA5FBF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590800" cy="1027906"/>
            <a:chOff x="0" y="0"/>
            <a:chExt cx="2590800" cy="1027906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5E4B16-2071-DEE9-BE53-F35AFBEFCA5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0"/>
              <a:ext cx="259080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CB2B071-0355-D550-18A8-9D515CA1698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704850" cy="10279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53550"/>
            <a:ext cx="10515600" cy="1325563"/>
          </a:xfrm>
        </p:spPr>
        <p:txBody>
          <a:bodyPr anchor="b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838200" y="2111381"/>
            <a:ext cx="10515600" cy="357096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FB554B2-4C33-2975-9F27-94B8AE71D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03C6776-E983-2BA3-1054-75996FE0F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680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04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87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72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78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58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74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77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260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69" r:id="rId19"/>
    <p:sldLayoutId id="2147483670" r:id="rId20"/>
    <p:sldLayoutId id="2147483651" r:id="rId21"/>
    <p:sldLayoutId id="2147483672" r:id="rId22"/>
    <p:sldLayoutId id="2147483673" r:id="rId23"/>
    <p:sldLayoutId id="2147483664" r:id="rId24"/>
    <p:sldLayoutId id="2147483674" r:id="rId25"/>
    <p:sldLayoutId id="2147483653" r:id="rId26"/>
    <p:sldLayoutId id="2147483667" r:id="rId27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.jpe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diagramData" Target="../diagrams/data1.xml"/><Relationship Id="rId5" Type="http://schemas.openxmlformats.org/officeDocument/2006/relationships/image" Target="../media/image9.svg"/><Relationship Id="rId10" Type="http://schemas.microsoft.com/office/2007/relationships/diagramDrawing" Target="../diagrams/drawing1.xml"/><Relationship Id="rId4" Type="http://schemas.openxmlformats.org/officeDocument/2006/relationships/image" Target="../media/image8.png"/><Relationship Id="rId9" Type="http://schemas.openxmlformats.org/officeDocument/2006/relationships/diagramColors" Target="../diagrams/colors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id="{15FF890B-3CE7-403A-AECE-2DE04FC7A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69" name="Freeform 6">
              <a:extLst>
                <a:ext uri="{FF2B5EF4-FFF2-40B4-BE49-F238E27FC236}">
                  <a16:creationId xmlns:a16="http://schemas.microsoft.com/office/drawing/2014/main" id="{99A4E160-6CFD-4514-9E20-CA6692CCD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7">
              <a:extLst>
                <a:ext uri="{FF2B5EF4-FFF2-40B4-BE49-F238E27FC236}">
                  <a16:creationId xmlns:a16="http://schemas.microsoft.com/office/drawing/2014/main" id="{3DCD16F5-8D15-45FD-BA62-ADAC08183A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8">
              <a:extLst>
                <a:ext uri="{FF2B5EF4-FFF2-40B4-BE49-F238E27FC236}">
                  <a16:creationId xmlns:a16="http://schemas.microsoft.com/office/drawing/2014/main" id="{E7CFAF28-6FDA-4C2C-BE51-123D1115F7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1FD12703-0627-4991-B2A4-F96519F908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A5758E0B-DF61-40A8-B765-BC6841906A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11">
              <a:extLst>
                <a:ext uri="{FF2B5EF4-FFF2-40B4-BE49-F238E27FC236}">
                  <a16:creationId xmlns:a16="http://schemas.microsoft.com/office/drawing/2014/main" id="{3E063A1F-9566-4436-B4E3-2890FBBC2C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A540DFC8-2ECE-7F62-8E75-20CCA7724A21}"/>
              </a:ext>
            </a:extLst>
          </p:cNvPr>
          <p:cNvSpPr txBox="1"/>
          <p:nvPr/>
        </p:nvSpPr>
        <p:spPr>
          <a:xfrm>
            <a:off x="1484311" y="685800"/>
            <a:ext cx="10018713" cy="11853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4000" dirty="0" err="1">
                <a:ln w="3175" cmpd="sng">
                  <a:noFill/>
                </a:ln>
                <a:latin typeface="+mj-lt"/>
                <a:ea typeface="+mj-ea"/>
                <a:cs typeface="+mj-cs"/>
              </a:rPr>
              <a:t>Energy</a:t>
            </a:r>
            <a:r>
              <a:rPr lang="en-US" sz="4000" dirty="0" err="1">
                <a:ln w="3175" cmpd="sng">
                  <a:noFill/>
                </a:ln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rPr>
              <a:t>Pal</a:t>
            </a:r>
            <a:r>
              <a:rPr lang="en-US" sz="4000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 with Team Sunshine</a:t>
            </a:r>
          </a:p>
        </p:txBody>
      </p:sp>
      <p:pic>
        <p:nvPicPr>
          <p:cNvPr id="5" name="Graphic 4" descr="Partial sun with solid fill">
            <a:extLst>
              <a:ext uri="{FF2B5EF4-FFF2-40B4-BE49-F238E27FC236}">
                <a16:creationId xmlns:a16="http://schemas.microsoft.com/office/drawing/2014/main" id="{1296E27D-1DB3-F5C1-454B-E9E9094932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4307" y="2533449"/>
            <a:ext cx="2720881" cy="2720881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B3FE500-8CE9-3933-F55A-A8E793CEF9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2218700"/>
              </p:ext>
            </p:extLst>
          </p:nvPr>
        </p:nvGraphicFramePr>
        <p:xfrm>
          <a:off x="4233333" y="1998133"/>
          <a:ext cx="7272868" cy="3793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58605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F5859-10C9-4588-9727-B9362E26C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4801" y="376412"/>
            <a:ext cx="9499599" cy="1164471"/>
          </a:xfrm>
        </p:spPr>
        <p:txBody>
          <a:bodyPr>
            <a:normAutofit fontScale="90000"/>
          </a:bodyPr>
          <a:lstStyle/>
          <a:p>
            <a:r>
              <a:rPr lang="en-US" cap="none" dirty="0">
                <a:solidFill>
                  <a:srgbClr val="002060"/>
                </a:solidFill>
                <a:latin typeface="Arial Rounded MT Bold" panose="020F0704030504030204" pitchFamily="34" charset="0"/>
              </a:rPr>
              <a:t>9.775 kW Q Cells Q.TRON BLK m-G2+ 425 Solar Panels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02A8827-B1A1-2D2F-D6DD-E886B886C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584B3A-FC3B-E2EE-0B5C-88577C8E13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5678" y="1209674"/>
            <a:ext cx="3080852" cy="443865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FD9689A-D71C-E1EB-4C5D-F8AB0BE40BB1}"/>
              </a:ext>
            </a:extLst>
          </p:cNvPr>
          <p:cNvSpPr txBox="1"/>
          <p:nvPr/>
        </p:nvSpPr>
        <p:spPr>
          <a:xfrm>
            <a:off x="1283177" y="1650286"/>
            <a:ext cx="7180103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23 Solar Panels with Inverter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Est. year 1 production 9,884 kWh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Est. Energy Offset 56%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Solar size 9.78 kW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Warrantied to be 90.58% original efficiency at year 25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21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702D9D-583B-8BD0-DA28-C9A950C90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10F661-DACF-0800-1241-F2AFA6DCA804}"/>
              </a:ext>
            </a:extLst>
          </p:cNvPr>
          <p:cNvSpPr txBox="1"/>
          <p:nvPr/>
        </p:nvSpPr>
        <p:spPr>
          <a:xfrm>
            <a:off x="2103120" y="239664"/>
            <a:ext cx="10251440" cy="6129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</a:rPr>
              <a:t>System Size: </a:t>
            </a:r>
            <a:r>
              <a:rPr lang="en-US" sz="2400" dirty="0">
                <a:solidFill>
                  <a:srgbClr val="002060"/>
                </a:solidFill>
              </a:rPr>
              <a:t>9.775 kw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</a:rPr>
              <a:t>Modules: </a:t>
            </a:r>
            <a:r>
              <a:rPr lang="en-US" sz="2400" dirty="0">
                <a:solidFill>
                  <a:srgbClr val="002060"/>
                </a:solidFill>
              </a:rPr>
              <a:t>23 Q Cells Q. TRON BLK M-G2+ 425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</a:rPr>
              <a:t>Inverter: </a:t>
            </a:r>
            <a:r>
              <a:rPr lang="en-US" sz="2400" dirty="0">
                <a:solidFill>
                  <a:srgbClr val="002060"/>
                </a:solidFill>
              </a:rPr>
              <a:t>23 Enphase IQ8+ Microinverter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</a:rPr>
              <a:t>Monitor: </a:t>
            </a:r>
            <a:r>
              <a:rPr lang="en-US" sz="2400" dirty="0">
                <a:solidFill>
                  <a:srgbClr val="002060"/>
                </a:solidFill>
              </a:rPr>
              <a:t>Enphase ENV-IQ-AM1-240M / CELLMODEM-01 M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</a:rPr>
              <a:t>Racking: </a:t>
            </a:r>
            <a:r>
              <a:rPr lang="en-US" sz="2400" dirty="0">
                <a:solidFill>
                  <a:srgbClr val="002060"/>
                </a:solidFill>
              </a:rPr>
              <a:t>All racking and hardware necessary for connection of PV system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</a:rPr>
              <a:t>Electrical: </a:t>
            </a:r>
            <a:r>
              <a:rPr lang="en-US" sz="2400" dirty="0">
                <a:solidFill>
                  <a:srgbClr val="002060"/>
                </a:solidFill>
              </a:rPr>
              <a:t>All electrical supplies necessary for connection of PV modules to DC inverter to AC main supply feed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</a:rPr>
              <a:t>Labor: </a:t>
            </a:r>
            <a:r>
              <a:rPr lang="en-US" sz="2400" dirty="0">
                <a:solidFill>
                  <a:srgbClr val="002060"/>
                </a:solidFill>
              </a:rPr>
              <a:t>All necessary for design and installation of PV system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</a:rPr>
              <a:t>Permits: </a:t>
            </a:r>
            <a:r>
              <a:rPr lang="en-US" sz="2400" dirty="0">
                <a:solidFill>
                  <a:srgbClr val="002060"/>
                </a:solidFill>
              </a:rPr>
              <a:t>All building and electrical permits necessary for installation of PV system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</a:rPr>
              <a:t>Other: </a:t>
            </a:r>
            <a:r>
              <a:rPr lang="en-US" sz="2400" dirty="0">
                <a:solidFill>
                  <a:srgbClr val="002060"/>
                </a:solidFill>
              </a:rPr>
              <a:t>Site Survey</a:t>
            </a:r>
          </a:p>
        </p:txBody>
      </p:sp>
    </p:spTree>
    <p:extLst>
      <p:ext uri="{BB962C8B-B14F-4D97-AF65-F5344CB8AC3E}">
        <p14:creationId xmlns:p14="http://schemas.microsoft.com/office/powerpoint/2010/main" val="82277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BF682C-3F1E-649E-C6F7-A69E1038C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4C7339-8B72-5DA6-A502-5F6987B59267}"/>
              </a:ext>
            </a:extLst>
          </p:cNvPr>
          <p:cNvSpPr txBox="1"/>
          <p:nvPr/>
        </p:nvSpPr>
        <p:spPr>
          <a:xfrm>
            <a:off x="1564639" y="225108"/>
            <a:ext cx="10627361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2060"/>
                </a:solidFill>
              </a:rPr>
              <a:t>Panels warranted by manufactures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2060"/>
                </a:solidFill>
              </a:rPr>
              <a:t>Team Sunshine guarantees production of at least 85% for 10 years of the estimated year 1 production for 10 years. Estimated year 1 production is 9828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2060"/>
                </a:solidFill>
              </a:rPr>
              <a:t>Every year after year 1, the guaranteed production number will decrease by an amount of .5% per year for each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2060"/>
                </a:solidFill>
              </a:rPr>
              <a:t>If at the Anniversary Date the System has generated less than the kwh guaranteed in the prior year the Company will pay the difference in kwh at a rate of $.15/kwh</a:t>
            </a:r>
          </a:p>
        </p:txBody>
      </p:sp>
    </p:spTree>
    <p:extLst>
      <p:ext uri="{BB962C8B-B14F-4D97-AF65-F5344CB8AC3E}">
        <p14:creationId xmlns:p14="http://schemas.microsoft.com/office/powerpoint/2010/main" val="287644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9D7353-2850-402D-3440-49F686F53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5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FA119A-0755-2F8E-0154-2BF86FC1C3B9}"/>
              </a:ext>
            </a:extLst>
          </p:cNvPr>
          <p:cNvSpPr txBox="1"/>
          <p:nvPr/>
        </p:nvSpPr>
        <p:spPr>
          <a:xfrm>
            <a:off x="1422400" y="193041"/>
            <a:ext cx="10515600" cy="51866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en-US" sz="3200" dirty="0">
                <a:solidFill>
                  <a:srgbClr val="002060"/>
                </a:solidFill>
              </a:rPr>
              <a:t>Sign Document ~ 10% of Total Price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en-US" sz="3200" dirty="0">
                <a:solidFill>
                  <a:srgbClr val="002060"/>
                </a:solidFill>
              </a:rPr>
              <a:t>Review &amp; Refer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en-US" sz="3200" dirty="0">
                <a:solidFill>
                  <a:srgbClr val="002060"/>
                </a:solidFill>
              </a:rPr>
              <a:t>Site Survey &amp; Plans ~ 40% of Total Price at equipment order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en-US" sz="3200" dirty="0">
                <a:solidFill>
                  <a:srgbClr val="002060"/>
                </a:solidFill>
              </a:rPr>
              <a:t>Permits . . . 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en-US" sz="3200" dirty="0">
                <a:solidFill>
                  <a:srgbClr val="002060"/>
                </a:solidFill>
              </a:rPr>
              <a:t>Install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en-US" sz="3200" dirty="0">
                <a:solidFill>
                  <a:srgbClr val="002060"/>
                </a:solidFill>
              </a:rPr>
              <a:t>System Activation ~ 50% or Balance of Contract Due at Construction completion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1340E2-9B49-31D6-00C2-A0038E920902}"/>
              </a:ext>
            </a:extLst>
          </p:cNvPr>
          <p:cNvSpPr txBox="1"/>
          <p:nvPr/>
        </p:nvSpPr>
        <p:spPr>
          <a:xfrm>
            <a:off x="3632200" y="5524370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</a:rPr>
              <a:t>Purchase Cash $30,283</a:t>
            </a:r>
          </a:p>
        </p:txBody>
      </p:sp>
    </p:spTree>
    <p:extLst>
      <p:ext uri="{BB962C8B-B14F-4D97-AF65-F5344CB8AC3E}">
        <p14:creationId xmlns:p14="http://schemas.microsoft.com/office/powerpoint/2010/main" val="401636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6F3325-3290-A5A7-97A6-B13DDB6DD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5425C9-786A-A703-6F1B-1440B18ED31B}"/>
              </a:ext>
            </a:extLst>
          </p:cNvPr>
          <p:cNvSpPr txBox="1"/>
          <p:nvPr/>
        </p:nvSpPr>
        <p:spPr>
          <a:xfrm>
            <a:off x="1718943" y="400596"/>
            <a:ext cx="9784080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</a:rPr>
              <a:t>Borrow $31,000 from our capital Reserve</a:t>
            </a:r>
          </a:p>
          <a:p>
            <a:endParaRPr lang="en-US" sz="3200" dirty="0">
              <a:solidFill>
                <a:srgbClr val="00206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002060"/>
                </a:solidFill>
              </a:rPr>
              <a:t>ROI within 10 years *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002060"/>
                </a:solidFill>
              </a:rPr>
              <a:t>No increase in budget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002060"/>
                </a:solidFill>
              </a:rPr>
              <a:t>No assessment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002060"/>
                </a:solidFill>
              </a:rPr>
              <a:t>No increase in condo fee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CDA660-FB77-8C2E-1E7B-39D725E517F1}"/>
              </a:ext>
            </a:extLst>
          </p:cNvPr>
          <p:cNvSpPr txBox="1"/>
          <p:nvPr/>
        </p:nvSpPr>
        <p:spPr>
          <a:xfrm>
            <a:off x="2286639" y="4549685"/>
            <a:ext cx="8940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Does not reflect any electric rate increases</a:t>
            </a:r>
          </a:p>
          <a:p>
            <a:r>
              <a:rPr lang="en-US" sz="3600" dirty="0">
                <a:solidFill>
                  <a:srgbClr val="00B050"/>
                </a:solidFill>
              </a:rPr>
              <a:t>Does not reflect Net Metering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A99DE7-2EA4-5793-B8B1-0868D41BA546}"/>
              </a:ext>
            </a:extLst>
          </p:cNvPr>
          <p:cNvSpPr txBox="1"/>
          <p:nvPr/>
        </p:nvSpPr>
        <p:spPr>
          <a:xfrm>
            <a:off x="3624901" y="5841144"/>
            <a:ext cx="34317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</a:t>
            </a:r>
            <a:r>
              <a:rPr lang="en-US" sz="2800" dirty="0">
                <a:solidFill>
                  <a:schemeClr val="accent1"/>
                </a:solidFill>
              </a:rPr>
              <a:t>Refer to spreadsheet</a:t>
            </a:r>
          </a:p>
        </p:txBody>
      </p:sp>
    </p:spTree>
    <p:extLst>
      <p:ext uri="{BB962C8B-B14F-4D97-AF65-F5344CB8AC3E}">
        <p14:creationId xmlns:p14="http://schemas.microsoft.com/office/powerpoint/2010/main" val="373313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8" name="Group 1057">
            <a:extLst>
              <a:ext uri="{FF2B5EF4-FFF2-40B4-BE49-F238E27FC236}">
                <a16:creationId xmlns:a16="http://schemas.microsoft.com/office/drawing/2014/main" id="{089D35B1-0ED5-4358-8CAE-A9E49412A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1034" name="Freeform 6">
              <a:extLst>
                <a:ext uri="{FF2B5EF4-FFF2-40B4-BE49-F238E27FC236}">
                  <a16:creationId xmlns:a16="http://schemas.microsoft.com/office/drawing/2014/main" id="{DDEF6545-5A42-469E-8778-86CA01CD4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Freeform 7">
              <a:extLst>
                <a:ext uri="{FF2B5EF4-FFF2-40B4-BE49-F238E27FC236}">
                  <a16:creationId xmlns:a16="http://schemas.microsoft.com/office/drawing/2014/main" id="{3B08853F-842C-4D0A-9A89-D05CB3990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Freeform 8">
              <a:extLst>
                <a:ext uri="{FF2B5EF4-FFF2-40B4-BE49-F238E27FC236}">
                  <a16:creationId xmlns:a16="http://schemas.microsoft.com/office/drawing/2014/main" id="{A436FB18-2D01-4AAB-AD10-2D1208310F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Freeform 9">
              <a:extLst>
                <a:ext uri="{FF2B5EF4-FFF2-40B4-BE49-F238E27FC236}">
                  <a16:creationId xmlns:a16="http://schemas.microsoft.com/office/drawing/2014/main" id="{9EFB8341-7A7B-46E4-AF94-689147AD0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10">
              <a:extLst>
                <a:ext uri="{FF2B5EF4-FFF2-40B4-BE49-F238E27FC236}">
                  <a16:creationId xmlns:a16="http://schemas.microsoft.com/office/drawing/2014/main" id="{C4D84136-7804-4605-AC9F-238A3665E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Freeform 11">
              <a:extLst>
                <a:ext uri="{FF2B5EF4-FFF2-40B4-BE49-F238E27FC236}">
                  <a16:creationId xmlns:a16="http://schemas.microsoft.com/office/drawing/2014/main" id="{4EC6F81C-51C2-4A6F-8B94-562DA67362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 useBgFill="1">
        <p:nvSpPr>
          <p:cNvPr id="1059" name="Rectangle 1058">
            <a:extLst>
              <a:ext uri="{FF2B5EF4-FFF2-40B4-BE49-F238E27FC236}">
                <a16:creationId xmlns:a16="http://schemas.microsoft.com/office/drawing/2014/main" id="{36993C3A-0E30-417B-B76B-0B62A3462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F6413C7-DC2B-2D94-D5B3-9013239EF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50592" y="268791"/>
            <a:ext cx="3195968" cy="2149289"/>
          </a:xfrm>
          <a:prstGeom prst="roundRect">
            <a:avLst>
              <a:gd name="adj" fmla="val 4380"/>
            </a:avLst>
          </a:prstGeom>
          <a:noFill/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BCD12F-E7AD-2C8E-C952-D5815B677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1856" y="6380985"/>
            <a:ext cx="55116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49DFD55-3C28-40EF-9E31-A92D2E4017FF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0A31B3-A0F1-29B8-746D-6469134B44E7}"/>
              </a:ext>
            </a:extLst>
          </p:cNvPr>
          <p:cNvSpPr txBox="1"/>
          <p:nvPr/>
        </p:nvSpPr>
        <p:spPr>
          <a:xfrm>
            <a:off x="745740" y="1730484"/>
            <a:ext cx="78985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19B Hadleigh (pump house) is our main meter</a:t>
            </a:r>
          </a:p>
          <a:p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25 Flat Rock – Hunter Box (irrigation)</a:t>
            </a:r>
          </a:p>
          <a:p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10, 25, 30, 36  Hadleigh Hunter Boxes</a:t>
            </a:r>
          </a:p>
          <a:p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42 Hadleigh – Lift station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9298DB-4DDB-7C7A-51CD-653663C62690}"/>
              </a:ext>
            </a:extLst>
          </p:cNvPr>
          <p:cNvSpPr txBox="1"/>
          <p:nvPr/>
        </p:nvSpPr>
        <p:spPr>
          <a:xfrm>
            <a:off x="709612" y="487680"/>
            <a:ext cx="77536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>
                    <a:lumMod val="95000"/>
                  </a:schemeClr>
                </a:solidFill>
              </a:rPr>
              <a:t>We have 7 Liberty meters at $14.74/month = $1,85/year </a:t>
            </a:r>
            <a:r>
              <a:rPr lang="en-US" sz="4000" b="1" dirty="0">
                <a:solidFill>
                  <a:srgbClr val="FFFF00"/>
                </a:solidFill>
              </a:rPr>
              <a:t>*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F9215C9-4C50-62CC-578F-978B1E69952A}"/>
              </a:ext>
            </a:extLst>
          </p:cNvPr>
          <p:cNvSpPr txBox="1"/>
          <p:nvPr/>
        </p:nvSpPr>
        <p:spPr>
          <a:xfrm>
            <a:off x="8432801" y="2686871"/>
            <a:ext cx="40655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* Refer to spreadsheet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0DBFFAE-83DE-DBDB-F9FC-AF128364E3B1}"/>
              </a:ext>
            </a:extLst>
          </p:cNvPr>
          <p:cNvSpPr txBox="1"/>
          <p:nvPr/>
        </p:nvSpPr>
        <p:spPr>
          <a:xfrm>
            <a:off x="623750" y="3812455"/>
            <a:ext cx="1032810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Using 2023 figures:</a:t>
            </a:r>
          </a:p>
          <a:p>
            <a:r>
              <a:rPr lang="en-US" sz="2800" b="1" dirty="0">
                <a:solidFill>
                  <a:schemeClr val="tx2"/>
                </a:solidFill>
              </a:rPr>
              <a:t>Total usage of 6 meters = $111</a:t>
            </a:r>
          </a:p>
          <a:p>
            <a:r>
              <a:rPr lang="en-US" sz="2800" b="1" dirty="0">
                <a:solidFill>
                  <a:schemeClr val="tx2"/>
                </a:solidFill>
              </a:rPr>
              <a:t>Average $43/ year or $3.75/month</a:t>
            </a:r>
          </a:p>
          <a:p>
            <a:r>
              <a:rPr lang="en-US" sz="4400" b="1" dirty="0">
                <a:solidFill>
                  <a:schemeClr val="tx2"/>
                </a:solidFill>
              </a:rPr>
              <a:t>Eliminating 6 meters would save us $973</a:t>
            </a:r>
          </a:p>
        </p:txBody>
      </p:sp>
    </p:spTree>
    <p:extLst>
      <p:ext uri="{BB962C8B-B14F-4D97-AF65-F5344CB8AC3E}">
        <p14:creationId xmlns:p14="http://schemas.microsoft.com/office/powerpoint/2010/main" val="311697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ABF691C-888B-4061-8A6F-D5CE84A0254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9168DCE-134F-4610-A6AA-88CEBE8D71D2}">
  <ds:schemaRefs>
    <ds:schemaRef ds:uri="http://purl.org/dc/dcmitype/"/>
    <ds:schemaRef ds:uri="http://schemas.openxmlformats.org/package/2006/metadata/core-properties"/>
    <ds:schemaRef ds:uri="http://purl.org/dc/elements/1.1/"/>
    <ds:schemaRef ds:uri="16c05727-aa75-4e4a-9b5f-8a80a1165891"/>
    <ds:schemaRef ds:uri="http://schemas.microsoft.com/office/2006/metadata/properties"/>
    <ds:schemaRef ds:uri="http://purl.org/dc/terms/"/>
    <ds:schemaRef ds:uri="230e9df3-be65-4c73-a93b-d1236ebd677e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71af3243-3dd4-4a8d-8c0d-dd76da1f02a5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5EDE3176-A15D-46A3-BDDB-64A0D73632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3265</TotalTime>
  <Words>414</Words>
  <Application>Microsoft Office PowerPoint</Application>
  <PresentationFormat>Widescreen</PresentationFormat>
  <Paragraphs>59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 Rounded MT Bold</vt:lpstr>
      <vt:lpstr>Calibri</vt:lpstr>
      <vt:lpstr>Corbel</vt:lpstr>
      <vt:lpstr>Parallax</vt:lpstr>
      <vt:lpstr>PowerPoint Presentation</vt:lpstr>
      <vt:lpstr>9.775 kW Q Cells Q.TRON BLK m-G2+ 425 Solar Panels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Michaud</dc:creator>
  <cp:lastModifiedBy>Richard Michaud</cp:lastModifiedBy>
  <cp:revision>2</cp:revision>
  <cp:lastPrinted>2024-05-15T18:18:24Z</cp:lastPrinted>
  <dcterms:created xsi:type="dcterms:W3CDTF">2024-05-12T11:11:41Z</dcterms:created>
  <dcterms:modified xsi:type="dcterms:W3CDTF">2024-05-15T18:27:27Z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